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5B6"/>
    <a:srgbClr val="DA2F1A"/>
    <a:srgbClr val="2F9390"/>
    <a:srgbClr val="57B460"/>
    <a:srgbClr val="F7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>
        <p:scale>
          <a:sx n="99" d="100"/>
          <a:sy n="99" d="100"/>
        </p:scale>
        <p:origin x="1704" y="-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13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62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16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61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6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96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12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43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74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42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5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96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2000">
              <a:schemeClr val="bg1"/>
            </a:gs>
            <a:gs pos="0">
              <a:srgbClr val="F7E38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3F07340-1620-0B58-9A7C-FFB7D7FFF0F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6055"/>
            <a:ext cx="3477718" cy="3127706"/>
          </a:xfr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9AC5079-E8EC-1804-BA82-8B788AA1E4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5935" y="7375161"/>
            <a:ext cx="7649870" cy="281838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0E86905-3D4F-9CA6-7D2A-61177966BA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977" y="9063794"/>
            <a:ext cx="3958046" cy="881395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1F3B6355-5A3D-9A60-8B1B-31215250793D}"/>
              </a:ext>
            </a:extLst>
          </p:cNvPr>
          <p:cNvSpPr txBox="1"/>
          <p:nvPr/>
        </p:nvSpPr>
        <p:spPr>
          <a:xfrm>
            <a:off x="199795" y="5140319"/>
            <a:ext cx="6858001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tx2"/>
                </a:solidFill>
              </a:rPr>
              <a:t>Stand d’information</a:t>
            </a:r>
            <a:endParaRPr lang="fr-FR" dirty="0">
              <a:solidFill>
                <a:schemeClr val="tx2"/>
              </a:solidFill>
              <a:latin typeface="+mj-lt"/>
            </a:endParaRPr>
          </a:p>
          <a:p>
            <a:endParaRPr lang="fr-FR" sz="140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Clr>
                <a:schemeClr val="accent1">
                  <a:lumMod val="40000"/>
                  <a:lumOff val="60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1350" b="1" dirty="0">
                <a:solidFill>
                  <a:schemeClr val="tx2"/>
                </a:solidFill>
                <a:latin typeface="+mj-lt"/>
              </a:rPr>
              <a:t>Questions/Réponses </a:t>
            </a:r>
            <a:r>
              <a:rPr lang="fr-FR" sz="1350" dirty="0">
                <a:solidFill>
                  <a:schemeClr val="tx2"/>
                </a:solidFill>
                <a:latin typeface="+mj-lt"/>
              </a:rPr>
              <a:t>autour du </a:t>
            </a:r>
            <a:r>
              <a:rPr lang="fr-FR" sz="1350" b="1" dirty="0">
                <a:solidFill>
                  <a:schemeClr val="tx2"/>
                </a:solidFill>
                <a:latin typeface="+mj-lt"/>
              </a:rPr>
              <a:t>sommeil </a:t>
            </a:r>
            <a:r>
              <a:rPr lang="fr-FR" sz="1350" dirty="0">
                <a:solidFill>
                  <a:schemeClr val="tx2"/>
                </a:solidFill>
                <a:latin typeface="+mj-lt"/>
              </a:rPr>
              <a:t>et de la </a:t>
            </a:r>
            <a:r>
              <a:rPr lang="fr-FR" sz="1350" b="1" dirty="0">
                <a:solidFill>
                  <a:schemeClr val="tx2"/>
                </a:solidFill>
                <a:latin typeface="+mj-lt"/>
              </a:rPr>
              <a:t>veille</a:t>
            </a:r>
            <a:r>
              <a:rPr lang="fr-FR" sz="1350" dirty="0">
                <a:solidFill>
                  <a:schemeClr val="tx2"/>
                </a:solidFill>
                <a:latin typeface="+mj-lt"/>
              </a:rPr>
              <a:t>, des </a:t>
            </a:r>
            <a:r>
              <a:rPr lang="fr-FR" sz="1350" b="1" dirty="0">
                <a:solidFill>
                  <a:schemeClr val="tx2"/>
                </a:solidFill>
                <a:latin typeface="+mj-lt"/>
              </a:rPr>
              <a:t>rythmes</a:t>
            </a:r>
            <a:r>
              <a:rPr lang="fr-FR" sz="1350" dirty="0">
                <a:solidFill>
                  <a:schemeClr val="tx2"/>
                </a:solidFill>
                <a:latin typeface="+mj-lt"/>
              </a:rPr>
              <a:t> et de </a:t>
            </a:r>
            <a:r>
              <a:rPr lang="fr-FR" sz="1350" b="1" dirty="0">
                <a:solidFill>
                  <a:schemeClr val="tx2"/>
                </a:solidFill>
                <a:latin typeface="+mj-lt"/>
              </a:rPr>
              <a:t>leurs pathologies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endParaRPr lang="fr-FR" sz="135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Clr>
                <a:schemeClr val="accent1">
                  <a:lumMod val="40000"/>
                  <a:lumOff val="60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1350" b="1" dirty="0">
                <a:solidFill>
                  <a:schemeClr val="tx2"/>
                </a:solidFill>
                <a:latin typeface="+mj-lt"/>
              </a:rPr>
              <a:t>Comportements </a:t>
            </a:r>
            <a:r>
              <a:rPr lang="fr-FR" sz="1350" dirty="0">
                <a:solidFill>
                  <a:schemeClr val="tx2"/>
                </a:solidFill>
                <a:latin typeface="+mj-lt"/>
              </a:rPr>
              <a:t>favorisants (ou non !) le sommeil</a:t>
            </a:r>
          </a:p>
          <a:p>
            <a:pPr marL="285750" indent="-285750">
              <a:buClr>
                <a:schemeClr val="accent1">
                  <a:lumMod val="40000"/>
                  <a:lumOff val="60000"/>
                </a:schemeClr>
              </a:buClr>
              <a:buFont typeface="Courier New" panose="02070309020205020404" pitchFamily="49" charset="0"/>
              <a:buChar char="o"/>
            </a:pPr>
            <a:endParaRPr lang="fr-FR" sz="135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Clr>
                <a:schemeClr val="accent1">
                  <a:lumMod val="40000"/>
                  <a:lumOff val="60000"/>
                </a:schemeClr>
              </a:buClr>
              <a:buFont typeface="Courier New" panose="02070309020205020404" pitchFamily="49" charset="0"/>
              <a:buChar char="o"/>
            </a:pPr>
            <a:endParaRPr lang="fr-FR" sz="135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Clr>
                <a:schemeClr val="accent1">
                  <a:lumMod val="40000"/>
                  <a:lumOff val="60000"/>
                </a:schemeClr>
              </a:buClr>
              <a:buFont typeface="Courier New" panose="02070309020205020404" pitchFamily="49" charset="0"/>
              <a:buChar char="o"/>
            </a:pPr>
            <a:endParaRPr lang="fr-FR" sz="135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Clr>
                <a:schemeClr val="accent1">
                  <a:lumMod val="40000"/>
                  <a:lumOff val="60000"/>
                </a:schemeClr>
              </a:buClr>
              <a:buFont typeface="Courier New" panose="02070309020205020404" pitchFamily="49" charset="0"/>
              <a:buChar char="o"/>
            </a:pPr>
            <a:endParaRPr lang="fr-FR" sz="135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Clr>
                <a:schemeClr val="accent1">
                  <a:lumMod val="40000"/>
                  <a:lumOff val="60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1350" b="1" dirty="0">
                <a:solidFill>
                  <a:schemeClr val="tx2"/>
                </a:solidFill>
                <a:latin typeface="+mj-lt"/>
              </a:rPr>
              <a:t>Livrets d’informations </a:t>
            </a:r>
            <a:r>
              <a:rPr lang="fr-FR" sz="1350" dirty="0">
                <a:solidFill>
                  <a:schemeClr val="tx2"/>
                </a:solidFill>
                <a:latin typeface="+mj-lt"/>
              </a:rPr>
              <a:t>et </a:t>
            </a:r>
            <a:r>
              <a:rPr lang="fr-FR" sz="1350" b="1" dirty="0">
                <a:solidFill>
                  <a:schemeClr val="tx2"/>
                </a:solidFill>
                <a:latin typeface="+mj-lt"/>
              </a:rPr>
              <a:t>agendas de sommeil</a:t>
            </a:r>
          </a:p>
          <a:p>
            <a:pPr marL="285750" indent="-285750">
              <a:buClr>
                <a:schemeClr val="accent1">
                  <a:lumMod val="40000"/>
                  <a:lumOff val="60000"/>
                </a:schemeClr>
              </a:buClr>
              <a:buFont typeface="Courier New" panose="02070309020205020404" pitchFamily="49" charset="0"/>
              <a:buChar char="o"/>
            </a:pPr>
            <a:endParaRPr lang="fr-FR" sz="135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Clr>
                <a:schemeClr val="accent1">
                  <a:lumMod val="40000"/>
                  <a:lumOff val="60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1350" dirty="0">
                <a:solidFill>
                  <a:schemeClr val="tx2"/>
                </a:solidFill>
                <a:latin typeface="+mj-lt"/>
              </a:rPr>
              <a:t>Présentation de </a:t>
            </a:r>
            <a:r>
              <a:rPr lang="fr-FR" sz="1350" b="1" dirty="0">
                <a:solidFill>
                  <a:schemeClr val="tx2"/>
                </a:solidFill>
                <a:latin typeface="+mj-lt"/>
              </a:rPr>
              <a:t>machines</a:t>
            </a:r>
            <a:r>
              <a:rPr lang="fr-FR" sz="1350" dirty="0">
                <a:solidFill>
                  <a:schemeClr val="tx2"/>
                </a:solidFill>
                <a:latin typeface="+mj-lt"/>
              </a:rPr>
              <a:t> ventilatoires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F7CD94E-B9E7-FD64-4F9F-521AAF7A80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931" y="-550043"/>
            <a:ext cx="4864069" cy="227971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06C48396-8C80-2385-7C29-04061B30C4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502" y="4263684"/>
            <a:ext cx="4285936" cy="4572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4D4CBBA-29F6-600B-DDE0-1E2B01F718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884" y="8683161"/>
            <a:ext cx="3788229" cy="34082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AC0738E-6318-DA20-2918-0F2A568EB834}"/>
              </a:ext>
            </a:extLst>
          </p:cNvPr>
          <p:cNvSpPr txBox="1"/>
          <p:nvPr/>
        </p:nvSpPr>
        <p:spPr>
          <a:xfrm>
            <a:off x="5563586" y="3801807"/>
            <a:ext cx="1264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2F9390"/>
                </a:solidFill>
              </a:rPr>
              <a:t>8h-14h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FF82D3F-E09F-1C76-9A02-8036DF25572E}"/>
              </a:ext>
            </a:extLst>
          </p:cNvPr>
          <p:cNvSpPr txBox="1"/>
          <p:nvPr/>
        </p:nvSpPr>
        <p:spPr>
          <a:xfrm>
            <a:off x="4732982" y="4652651"/>
            <a:ext cx="2228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2F9390"/>
                </a:solidFill>
              </a:rPr>
              <a:t>Hall de Bichat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EB5663B-9879-35CA-6130-FA1A9F00522C}"/>
              </a:ext>
            </a:extLst>
          </p:cNvPr>
          <p:cNvSpPr txBox="1"/>
          <p:nvPr/>
        </p:nvSpPr>
        <p:spPr>
          <a:xfrm>
            <a:off x="2344520" y="5188261"/>
            <a:ext cx="4513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Avec les équipes du Centre du Sommeil et du Centre Chronos</a:t>
            </a:r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6B1CEB12-4203-EFB7-91B5-2E41D1820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423309"/>
              </p:ext>
            </p:extLst>
          </p:nvPr>
        </p:nvGraphicFramePr>
        <p:xfrm>
          <a:off x="5019362" y="5906831"/>
          <a:ext cx="1638843" cy="788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8843">
                  <a:extLst>
                    <a:ext uri="{9D8B030D-6E8A-4147-A177-3AD203B41FA5}">
                      <a16:colId xmlns:a16="http://schemas.microsoft.com/office/drawing/2014/main" val="3011175101"/>
                    </a:ext>
                  </a:extLst>
                </a:gridCol>
              </a:tblGrid>
              <a:tr h="270370">
                <a:tc>
                  <a:txBody>
                    <a:bodyPr/>
                    <a:lstStyle/>
                    <a:p>
                      <a:pPr algn="r"/>
                      <a:r>
                        <a:rPr lang="fr-FR" sz="1100" i="1" dirty="0">
                          <a:solidFill>
                            <a:schemeClr val="accent1"/>
                          </a:solidFill>
                        </a:rPr>
                        <a:t>Insomnies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316766"/>
                  </a:ext>
                </a:extLst>
              </a:tr>
              <a:tr h="153418">
                <a:tc>
                  <a:txBody>
                    <a:bodyPr/>
                    <a:lstStyle/>
                    <a:p>
                      <a:pPr algn="r"/>
                      <a:r>
                        <a:rPr lang="fr-FR" sz="1100" i="1" dirty="0">
                          <a:solidFill>
                            <a:schemeClr val="accent1"/>
                          </a:solidFill>
                        </a:rPr>
                        <a:t>Somnolence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121999"/>
                  </a:ext>
                </a:extLst>
              </a:tr>
              <a:tr h="153418">
                <a:tc>
                  <a:txBody>
                    <a:bodyPr/>
                    <a:lstStyle/>
                    <a:p>
                      <a:pPr algn="r"/>
                      <a:r>
                        <a:rPr lang="fr-FR" sz="1100" i="1" dirty="0">
                          <a:solidFill>
                            <a:schemeClr val="accent1"/>
                          </a:solidFill>
                        </a:rPr>
                        <a:t>Apnées et respiration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950331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9E4CE319-5444-2927-7B7A-6BE4F9150CF5}"/>
              </a:ext>
            </a:extLst>
          </p:cNvPr>
          <p:cNvSpPr txBox="1"/>
          <p:nvPr/>
        </p:nvSpPr>
        <p:spPr>
          <a:xfrm>
            <a:off x="994741" y="6636362"/>
            <a:ext cx="26340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0" i="1" u="none" strike="noStrike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</a:rPr>
              <a:t>Activité physique </a:t>
            </a:r>
            <a:r>
              <a:rPr lang="fr-FR" sz="1050" b="0" i="1" u="none" strike="noStrike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</a:rPr>
              <a:t>et</a:t>
            </a:r>
            <a:r>
              <a:rPr lang="fr-FR" sz="1100" b="0" i="1" u="none" strike="noStrike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</a:rPr>
              <a:t> nutrition </a:t>
            </a:r>
          </a:p>
          <a:p>
            <a:r>
              <a:rPr lang="fr-FR" sz="1100" b="0" i="1" u="none" strike="noStrike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</a:rPr>
              <a:t>Humeur, gestion du stress, consommations</a:t>
            </a: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4D6FAF5C-2BBB-DA9B-468B-A06802A83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48173"/>
              </p:ext>
            </p:extLst>
          </p:nvPr>
        </p:nvGraphicFramePr>
        <p:xfrm>
          <a:off x="4619771" y="6730828"/>
          <a:ext cx="2038434" cy="10440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8434">
                  <a:extLst>
                    <a:ext uri="{9D8B030D-6E8A-4147-A177-3AD203B41FA5}">
                      <a16:colId xmlns:a16="http://schemas.microsoft.com/office/drawing/2014/main" val="734069570"/>
                    </a:ext>
                  </a:extLst>
                </a:gridCol>
              </a:tblGrid>
              <a:tr h="266799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dirty="0">
                          <a:solidFill>
                            <a:schemeClr val="accent1"/>
                          </a:solidFill>
                        </a:rPr>
                        <a:t>Parasomnies dont cauchemars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829140"/>
                  </a:ext>
                </a:extLst>
              </a:tr>
              <a:tr h="153418">
                <a:tc>
                  <a:txBody>
                    <a:bodyPr/>
                    <a:lstStyle/>
                    <a:p>
                      <a:pPr algn="r"/>
                      <a:r>
                        <a:rPr lang="fr-FR" sz="1100" i="1" dirty="0">
                          <a:solidFill>
                            <a:schemeClr val="accent1"/>
                          </a:solidFill>
                        </a:rPr>
                        <a:t>Hypersomnies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905234"/>
                  </a:ext>
                </a:extLst>
              </a:tr>
              <a:tr h="153418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dirty="0">
                          <a:solidFill>
                            <a:schemeClr val="accent1"/>
                          </a:solidFill>
                        </a:rPr>
                        <a:t>Troubles des rythmes circadiens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410191"/>
                  </a:ext>
                </a:extLst>
              </a:tr>
              <a:tr h="153418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</a:rPr>
                        <a:t>Travail posté</a:t>
                      </a:r>
                      <a:endParaRPr lang="fr-FR" sz="1100" b="0" i="1" u="none" strike="noStrike" kern="12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682445"/>
                  </a:ext>
                </a:extLst>
              </a:tr>
            </a:tbl>
          </a:graphicData>
        </a:graphic>
      </p:graphicFrame>
      <p:sp>
        <p:nvSpPr>
          <p:cNvPr id="19" name="ZoneTexte 18">
            <a:extLst>
              <a:ext uri="{FF2B5EF4-FFF2-40B4-BE49-F238E27FC236}">
                <a16:creationId xmlns:a16="http://schemas.microsoft.com/office/drawing/2014/main" id="{61EFB2A0-F735-0CB5-627E-1A752D4C19C2}"/>
              </a:ext>
            </a:extLst>
          </p:cNvPr>
          <p:cNvSpPr txBox="1"/>
          <p:nvPr/>
        </p:nvSpPr>
        <p:spPr>
          <a:xfrm>
            <a:off x="998199" y="6280643"/>
            <a:ext cx="382502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i="1" dirty="0">
                <a:solidFill>
                  <a:srgbClr val="548235"/>
                </a:solidFill>
                <a:latin typeface="Calibri" panose="020F0502020204030204" pitchFamily="34" charset="0"/>
              </a:rPr>
              <a:t>Horaires, durée, rythmes </a:t>
            </a:r>
          </a:p>
          <a:p>
            <a:r>
              <a:rPr lang="fr-FR" sz="1100" i="1" dirty="0">
                <a:solidFill>
                  <a:srgbClr val="548235"/>
                </a:solidFill>
                <a:latin typeface="Calibri" panose="020F0502020204030204" pitchFamily="34" charset="0"/>
              </a:rPr>
              <a:t>Environnement, écrans, lumière</a:t>
            </a:r>
          </a:p>
        </p:txBody>
      </p:sp>
    </p:spTree>
    <p:extLst>
      <p:ext uri="{BB962C8B-B14F-4D97-AF65-F5344CB8AC3E}">
        <p14:creationId xmlns:p14="http://schemas.microsoft.com/office/powerpoint/2010/main" val="3271677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17302</TotalTime>
  <Words>88</Words>
  <Application>Microsoft Macintosh PowerPoint</Application>
  <PresentationFormat>Format A4 (210 x 297 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Annabelle</dc:creator>
  <cp:lastModifiedBy>Samuel Tebeka</cp:lastModifiedBy>
  <cp:revision>11</cp:revision>
  <dcterms:created xsi:type="dcterms:W3CDTF">2021-12-13T14:54:46Z</dcterms:created>
  <dcterms:modified xsi:type="dcterms:W3CDTF">2023-02-22T11:19:42Z</dcterms:modified>
</cp:coreProperties>
</file>